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1186" y="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10.03.2023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10.03.2023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10.03.2023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9000"/>
            <a:lum/>
          </a:blip>
          <a:srcRect/>
          <a:stretch>
            <a:fillRect l="-18000" r="-1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4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10.03.2023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786" y="571480"/>
            <a:ext cx="7772400" cy="1428761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Тема 4: «Формы и методы финансирования инвестиций»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2000240"/>
            <a:ext cx="7772400" cy="2811071"/>
          </a:xfrm>
        </p:spPr>
        <p:txBody>
          <a:bodyPr>
            <a:noAutofit/>
          </a:bodyPr>
          <a:lstStyle/>
          <a:p>
            <a:pPr marL="514350" lvl="0" indent="-514350" algn="l">
              <a:buFont typeface="+mj-lt"/>
              <a:buAutoNum type="arabicPeriod"/>
            </a:pPr>
            <a:r>
              <a:rPr lang="ru-RU" sz="2400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Классификация методов и форм самофинансирования</a:t>
            </a:r>
          </a:p>
          <a:p>
            <a:pPr marL="514350" lvl="0" indent="-514350" algn="l">
              <a:buFont typeface="+mj-lt"/>
              <a:buAutoNum type="arabicPeriod"/>
            </a:pPr>
            <a:r>
              <a:rPr lang="ru-RU" sz="2400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Амортизация, как основной источник самофинансирования</a:t>
            </a:r>
          </a:p>
          <a:p>
            <a:pPr marL="514350" lvl="0" indent="-514350" algn="l">
              <a:buFont typeface="+mj-lt"/>
              <a:buAutoNum type="arabicPeriod"/>
            </a:pPr>
            <a:r>
              <a:rPr lang="ru-RU" sz="2400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Прибыль, как источник самофинансирования</a:t>
            </a:r>
          </a:p>
          <a:p>
            <a:pPr marL="514350" lvl="0" indent="-514350" algn="l">
              <a:buFont typeface="+mj-lt"/>
              <a:buAutoNum type="arabicPeriod"/>
            </a:pPr>
            <a:r>
              <a:rPr lang="ru-RU" sz="2400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Кредитное финансирование инвестиционных проектов</a:t>
            </a:r>
          </a:p>
          <a:p>
            <a:pPr marL="514350" lvl="0" indent="-514350" algn="l">
              <a:buFont typeface="+mj-lt"/>
              <a:buAutoNum type="arabicPeriod"/>
            </a:pPr>
            <a:r>
              <a:rPr lang="ru-RU" sz="2400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Ипотечное кредитование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011750"/>
          </a:xfrm>
        </p:spPr>
        <p:txBody>
          <a:bodyPr>
            <a:normAutofit/>
          </a:bodyPr>
          <a:lstStyle/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Сущность самофинансирования состоит в том, что после исключения из доходов налогов и других обязательных платежей в бюджет, все оставшиеся денежные ресурсы остаются в распоряжении трудового коллектива организации. Формирование системы самофинансирования осуществляется в основном за счет прибыли и амортизационных отчислений.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28596" y="2285992"/>
            <a:ext cx="8258204" cy="3721299"/>
          </a:xfrm>
        </p:spPr>
        <p:txBody>
          <a:bodyPr/>
          <a:lstStyle/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эмиссия ценных бумаг под определенный инвестиционный проект;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эмиссия акций для их размещения среди отечественных и иностранных хозяйствующих субъектов;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организация специализированных инвестиционных фондов, в том числе паевых.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25602"/>
          </a:xfrm>
        </p:spPr>
        <p:txBody>
          <a:bodyPr>
            <a:no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Одним из направлений самофинансирования является эмиссия ценных бумаг в акционерных обществах – акционерное финансирование. Акционерное финансирование включает в себя следующие действия организаций: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500034" y="2643182"/>
            <a:ext cx="8186766" cy="3364109"/>
          </a:xfrm>
        </p:spPr>
        <p:txBody>
          <a:bodyPr/>
          <a:lstStyle/>
          <a:p>
            <a:pPr algn="ctr"/>
            <a:r>
              <a:rPr lang="ru-RU" sz="40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Кс = </a:t>
            </a:r>
            <a:r>
              <a:rPr lang="ru-RU" sz="4000" b="1" dirty="0" err="1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Сс</a:t>
            </a:r>
            <a:r>
              <a:rPr lang="ru-RU" sz="40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/ (</a:t>
            </a:r>
            <a:r>
              <a:rPr lang="ru-RU" sz="4000" b="1" dirty="0" err="1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Гс</a:t>
            </a:r>
            <a:r>
              <a:rPr lang="ru-RU" sz="40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ru-RU" sz="4000" b="1" dirty="0" err="1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Пс</a:t>
            </a:r>
            <a:r>
              <a:rPr lang="ru-RU" sz="40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ru-RU" sz="4000" b="1" dirty="0" err="1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Зс</a:t>
            </a:r>
            <a:r>
              <a:rPr lang="ru-RU" sz="40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buNone/>
            </a:pPr>
            <a:endParaRPr lang="ru-RU" dirty="0"/>
          </a:p>
          <a:p>
            <a:pPr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где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Сс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– собственные средства;</a:t>
            </a:r>
          </a:p>
          <a:p>
            <a:pPr>
              <a:buNone/>
            </a:pP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Гс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– государственные бюджетные средства;</a:t>
            </a:r>
          </a:p>
          <a:p>
            <a:pPr>
              <a:buNone/>
            </a:pP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Пс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– привлеченные средства;</a:t>
            </a:r>
          </a:p>
          <a:p>
            <a:pPr>
              <a:buNone/>
            </a:pP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Зс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– заемные средства.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Коэффициент самофинансирования (Кс) определяется по следующей формуле: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57158" y="292893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2. Амортизация, как основной источник самофинансирования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2844" y="214290"/>
            <a:ext cx="8893652" cy="6429420"/>
          </a:xfrm>
        </p:spPr>
        <p:txBody>
          <a:bodyPr>
            <a:no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Амортизация </a:t>
            </a:r>
            <a:r>
              <a:rPr lang="ru-RU" sz="2400" b="0" dirty="0">
                <a:latin typeface="Times New Roman" pitchFamily="18" charset="0"/>
                <a:cs typeface="Times New Roman" pitchFamily="18" charset="0"/>
              </a:rPr>
              <a:t>- это процесс переноса цены</a:t>
            </a:r>
            <a:r>
              <a:rPr lang="en-US" sz="24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0" dirty="0">
                <a:latin typeface="Times New Roman" pitchFamily="18" charset="0"/>
                <a:cs typeface="Times New Roman" pitchFamily="18" charset="0"/>
              </a:rPr>
              <a:t>основных фондов на производимую продукцию в течение их нормативного срока работы.</a:t>
            </a:r>
            <a:br>
              <a:rPr lang="ru-RU" sz="2400" b="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b="0" dirty="0">
                <a:latin typeface="Times New Roman" pitchFamily="18" charset="0"/>
                <a:cs typeface="Times New Roman" pitchFamily="18" charset="0"/>
              </a:rPr>
              <a:t>К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основным средствам </a:t>
            </a:r>
            <a:r>
              <a:rPr lang="ru-RU" sz="2400" b="0" dirty="0">
                <a:latin typeface="Times New Roman" pitchFamily="18" charset="0"/>
                <a:cs typeface="Times New Roman" pitchFamily="18" charset="0"/>
              </a:rPr>
              <a:t>как совокупности материально-вещественных ценностей, используемых в качестве средств труда при производстве продукции, выполнении работ или оказании услуг, либо для управления организации в течение периода, превышающего 12 месяцев, или обычного операционного цикла, если он превышает 12 месяцев. К ним относятся здания, сооружения, рабочие и силовые машины и оборудование, измерительные и регулирующие приборы и устройства, вычислительная техника, транспортные средства, инструмент, производственный и хозяйственный инвентарь и принадлежности, рабочий и продуктивный скот, многолетние насаждения, внутрихозяйственные дороги и прочие основные средства </a:t>
            </a:r>
            <a:r>
              <a:rPr lang="ru-RU" sz="1800" b="0" dirty="0">
                <a:latin typeface="Times New Roman" pitchFamily="18" charset="0"/>
                <a:cs typeface="Times New Roman" pitchFamily="18" charset="0"/>
              </a:rPr>
              <a:t>(Приказ Минфина России от 29.07.1998 № 34н (ред. от 29.03.2017) «Об утверждении Положения по ведению бухгалтерского учета и бухгалтерской отчетности в Российской Федерации» (Зарегистрировано в Минюсте России 27.08.1998 № 1598)).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54758"/>
          </a:xfrm>
        </p:spPr>
        <p:txBody>
          <a:bodyPr>
            <a:normAutofit/>
          </a:bodyPr>
          <a:lstStyle/>
          <a:p>
            <a:r>
              <a:rPr lang="ru-RU" sz="3600" b="0" dirty="0">
                <a:latin typeface="Times New Roman" pitchFamily="18" charset="0"/>
                <a:cs typeface="Times New Roman" pitchFamily="18" charset="0"/>
              </a:rPr>
              <a:t>Амортизационные отчисления предназначаются для возмещения стоимости основных фондов, накопления средств на их обновление и списываются на себестоимость продукции.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85720" y="274638"/>
            <a:ext cx="8572560" cy="5654692"/>
          </a:xfrm>
        </p:spPr>
        <p:txBody>
          <a:bodyPr>
            <a:noAutofit/>
          </a:bodyPr>
          <a:lstStyle/>
          <a:p>
            <a:r>
              <a:rPr lang="ru-RU" sz="3600" b="0" dirty="0">
                <a:latin typeface="Times New Roman" pitchFamily="18" charset="0"/>
                <a:cs typeface="Times New Roman" pitchFamily="18" charset="0"/>
              </a:rPr>
              <a:t>Амортизационные отчисления представляют собой самую значительную долю в общей сумме инвестиций, направляемых на поддержание и развитие основных фондов. Поэтому выбор рациональных способов учета основных средств, оценка их величины и особенно рационализация методов расчета амортизационных отчислений для организации имеет большое значение.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940444"/>
          </a:xfrm>
        </p:spPr>
        <p:txBody>
          <a:bodyPr>
            <a:normAutofit/>
          </a:bodyPr>
          <a:lstStyle/>
          <a:p>
            <a:r>
              <a:rPr lang="ru-RU" b="0" dirty="0">
                <a:latin typeface="Times New Roman" pitchFamily="18" charset="0"/>
                <a:cs typeface="Times New Roman" pitchFamily="18" charset="0"/>
              </a:rPr>
              <a:t>Срок полезного использования основных средств - это срок, который определяется или доходностью организации от использования конкретного объек­та основных средств, или сроком, в течение которого конкретный объект основных средств отвечает целям деятельности.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ожидаемого срока использования данного объекта в соответствии с ожидаемой производительностью или мощностью;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ожидаемого физического износа;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нормативно-правовых и других ограничений использования объекта основных средств.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Этот срок может быть определен исходя из: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83320"/>
          </a:xfrm>
        </p:spPr>
        <p:txBody>
          <a:bodyPr>
            <a:normAutofit fontScale="90000"/>
          </a:bodyPr>
          <a:lstStyle/>
          <a:p>
            <a:r>
              <a:rPr lang="ru-RU" b="0" dirty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en-US" b="0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b="0" dirty="0">
                <a:latin typeface="Times New Roman" pitchFamily="18" charset="0"/>
                <a:cs typeface="Times New Roman" pitchFamily="18" charset="0"/>
              </a:rPr>
              <a:t> учет основные средства ставятся по первоначальной стоимости, но она по-разному определяется. Чаще всего первоначальная стоимость слагается из суммы фактических затрат на приобретение, сооружение и изготовление объекта, но при этом исключаются НДС и другие возмещаемые налоги.</a:t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71472" y="2643182"/>
            <a:ext cx="8301038" cy="1785942"/>
          </a:xfrm>
        </p:spPr>
        <p:txBody>
          <a:bodyPr>
            <a:noAutofit/>
          </a:bodyPr>
          <a:lstStyle/>
          <a:p>
            <a:r>
              <a:rPr lang="ru-RU" sz="4000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1. Классификация методов и форм самофинансирования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0" y="1142984"/>
            <a:ext cx="9144000" cy="5094328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Линейный способ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амортизации - это равномерные амортизационные отчисления по периодам эксплуатации объекта основных средств. </a:t>
            </a:r>
          </a:p>
          <a:p>
            <a:pPr>
              <a:spcBef>
                <a:spcPts val="0"/>
              </a:spcBef>
            </a:pP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Способ уменьшаемого остатка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 основан на подходе ускоренной амортизации, т. е. использование в первые годы эксплуатации объекта увеличенных норм амортизации. </a:t>
            </a:r>
          </a:p>
          <a:p>
            <a:pPr>
              <a:spcBef>
                <a:spcPts val="0"/>
              </a:spcBef>
            </a:pP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Способ списания стоимости по сумме чисел  лет полезного использования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по каждому году определяется сумма амортизации объекта основного средства и делится на сумму чисел лет срока его полезного использования.</a:t>
            </a:r>
          </a:p>
          <a:p>
            <a:pPr>
              <a:spcBef>
                <a:spcPts val="0"/>
              </a:spcBef>
            </a:pP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Способ списания стоимости пропорционально объему продукции (работ)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определяется как отношение первоначальной стоимости объекта основных средств и объема выпуска продукции объектом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857256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Способы расчета амортизационных отчислений: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00034" y="2143116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3. Прибыль как источник самофинансирования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54758"/>
          </a:xfrm>
        </p:spPr>
        <p:txBody>
          <a:bodyPr>
            <a:normAutofit fontScale="90000"/>
          </a:bodyPr>
          <a:lstStyle/>
          <a:p>
            <a:r>
              <a:rPr lang="ru-RU" b="0" dirty="0">
                <a:latin typeface="Times New Roman" pitchFamily="18" charset="0"/>
                <a:cs typeface="Times New Roman" pitchFamily="18" charset="0"/>
              </a:rPr>
              <a:t>Важнейшими источниками инвестирования на уровне организации являются амортизационные отчисления и часть средств из прибыли. </a:t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>Прибыль - </a:t>
            </a:r>
            <a:r>
              <a:rPr lang="ru-RU" b="0" dirty="0">
                <a:latin typeface="Times New Roman" pitchFamily="18" charset="0"/>
                <a:cs typeface="Times New Roman" pitchFamily="18" charset="0"/>
              </a:rPr>
              <a:t>это денежное выражение основной части денежных накоплений, создаваемых предприятиями любой формы собственности.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54692"/>
          </a:xfrm>
        </p:spPr>
        <p:txBody>
          <a:bodyPr/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Прибыль </a:t>
            </a:r>
            <a:r>
              <a:rPr lang="ru-RU" b="0" dirty="0">
                <a:effectLst/>
                <a:latin typeface="Times New Roman" pitchFamily="18" charset="0"/>
                <a:cs typeface="Times New Roman" pitchFamily="18" charset="0"/>
              </a:rPr>
              <a:t>как экономическая категория отражает чистый доход, созданный в сфере материального производства в процессе хозяйственной и коммерческой деятельности.</a:t>
            </a:r>
            <a:br>
              <a:rPr lang="ru-RU" b="0" dirty="0">
                <a:effectLst/>
                <a:latin typeface="Times New Roman" pitchFamily="18" charset="0"/>
                <a:cs typeface="Times New Roman" pitchFamily="18" charset="0"/>
              </a:rPr>
            </a:br>
            <a:endParaRPr lang="ru-RU" b="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26130"/>
          </a:xfrm>
        </p:spPr>
        <p:txBody>
          <a:bodyPr>
            <a:normAutofit/>
          </a:bodyPr>
          <a:lstStyle/>
          <a:p>
            <a:r>
              <a:rPr lang="ru-RU" sz="3100" dirty="0">
                <a:solidFill>
                  <a:schemeClr val="accent4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Налогооблагаемая прибыль (убыток) </a:t>
            </a:r>
            <a:r>
              <a:rPr lang="ru-RU" sz="3100" b="0" dirty="0">
                <a:solidFill>
                  <a:schemeClr val="accent4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- величина прибыли (убытка) за период, определяемая в соответствии с правилами налогообложения, на основе которой рассчитывается налог на прибыль, подлежащий уплате (к возмещению).</a:t>
            </a:r>
            <a:br>
              <a:rPr lang="ru-RU" sz="3100" b="0" dirty="0">
                <a:solidFill>
                  <a:schemeClr val="accent4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3100" dirty="0">
                <a:solidFill>
                  <a:schemeClr val="accent4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Чистая прибыль </a:t>
            </a:r>
            <a:r>
              <a:rPr lang="ru-RU" sz="3100" b="0" dirty="0">
                <a:solidFill>
                  <a:schemeClr val="accent4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- это прибыль, остающаяся в распоряжении предприятия после уплаты налога на прибыль.</a:t>
            </a:r>
            <a:endParaRPr lang="ru-RU" b="0" dirty="0">
              <a:solidFill>
                <a:schemeClr val="accent4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571472" y="2857496"/>
            <a:ext cx="8115328" cy="3149795"/>
          </a:xfrm>
        </p:spPr>
        <p:txBody>
          <a:bodyPr/>
          <a:lstStyle/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отсутствие расходов, возникающих при привлечении заемных средств;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в данном случае собственники сохраняют полный контроль над предприятием;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рост финансовой устойчивости и независимости.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9675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Достоинства данного источника финансирования: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51520" y="2428869"/>
            <a:ext cx="8435280" cy="3214710"/>
          </a:xfrm>
        </p:spPr>
        <p:txBody>
          <a:bodyPr/>
          <a:lstStyle/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ограниченная и изменяющаяся величина данного ресурса;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сложность планирования и прогнозирования;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зависимость от очень большого числа внешних факторов, очень плохо поддающихся влиянию со стороны управления организацией.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58204" cy="1725602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Недостатки использования прибыли в качестве источника финансирования: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70526" y="2782797"/>
            <a:ext cx="8421953" cy="3292671"/>
          </a:xfrm>
        </p:spPr>
        <p:txBody>
          <a:bodyPr>
            <a:norm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на финансирование капитальных вложений производственного и непроизводственного назначения при условии полного использования амортизации;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на затраты мероприятий, связанных с содержанием объектов социально-культурной сферы;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взносы в благотворительные фонды и др.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154230"/>
          </a:xfrm>
        </p:spPr>
        <p:txBody>
          <a:bodyPr>
            <a:noAutofit/>
          </a:bodyPr>
          <a:lstStyle/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Все организации независимо от организационно-правовой формы, отраслевой принадлежности получили право уменьшать налогооблагаемую прибыль на сумму прибыли направленную: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179512" y="1417638"/>
            <a:ext cx="8712968" cy="4589653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строительство объектов производственного назначения; </a:t>
            </a:r>
          </a:p>
          <a:p>
            <a:pPr lvl="0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реконструкция, техническое перевооружение основных и подсобных производств; </a:t>
            </a:r>
          </a:p>
          <a:p>
            <a:pPr lvl="0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модернизация оборудования; </a:t>
            </a:r>
          </a:p>
          <a:p>
            <a:pPr lvl="0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приобретение машин, транспортных средств и других средств производства; </a:t>
            </a:r>
          </a:p>
          <a:p>
            <a:pPr lvl="0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улучшение качества продукции; </a:t>
            </a:r>
          </a:p>
          <a:p>
            <a:pPr lvl="0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совершенствование технологии производства;</a:t>
            </a:r>
          </a:p>
          <a:p>
            <a:pPr lvl="0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строительство жилья и объектов социальной сферы;</a:t>
            </a:r>
          </a:p>
          <a:p>
            <a:pPr lvl="0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эксплуатация жилых домов, общежитий, детских дошкольных учреждений, спортивных сооружений;</a:t>
            </a:r>
          </a:p>
          <a:p>
            <a:pPr lvl="0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выплата процентов коммерческим банкам;</a:t>
            </a:r>
          </a:p>
          <a:p>
            <a:pPr lvl="0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и др.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За счет чистой прибыли осуществляются следующие расходы организации: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42910" y="2643182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4. Кредитное финансирование инвестиционных проектов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428596" y="2500306"/>
            <a:ext cx="8143932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Источники финансирования инвестиций -</a:t>
            </a:r>
            <a:r>
              <a:rPr kumimoji="0" 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денежные средства, которые могут использоваться в качестве инвестиционных ресурсов.</a:t>
            </a:r>
            <a:endParaRPr kumimoji="0" lang="ru-RU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Метод финансирования инвестиций -</a:t>
            </a:r>
            <a:r>
              <a:rPr kumimoji="0" 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механизм привлечения инвестиционных ресурсов с целью финансирования инвестици­онного процесса.</a:t>
            </a:r>
            <a:endParaRPr kumimoji="0" lang="ru-RU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440378"/>
          </a:xfrm>
        </p:spPr>
        <p:txBody>
          <a:bodyPr/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Основными формами 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кредитного финансирования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выступают инвестиционные кредиты банков и целевые облигационные займы.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2708920"/>
            <a:ext cx="8572560" cy="3298371"/>
          </a:xfrm>
        </p:spPr>
        <p:txBody>
          <a:bodyPr>
            <a:normAutofit lnSpcReduction="10000"/>
          </a:bodyPr>
          <a:lstStyle/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возможностью разработки гибкой схемы финансирования;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отсутствием затрат, связанных с регистрацией и размещением ценных бумаг;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использованием эффекта финансового рычага;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уменьшения налогооблагаемой прибыли за счет отнесения процентных выплат на затраты, включаемые в себестоимость.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01080" cy="2154230"/>
          </a:xfrm>
        </p:spPr>
        <p:txBody>
          <a:bodyPr>
            <a:noAutofit/>
          </a:bodyPr>
          <a:lstStyle/>
          <a:p>
            <a:r>
              <a:rPr lang="ru-RU" sz="2800" b="0" i="1" dirty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Инвестиционные кредиты банков</a:t>
            </a:r>
            <a:r>
              <a:rPr lang="ru-RU" sz="2800" b="0" dirty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 выступают как одна из наиболее эффективных форм внешнего финансирования инвестиционных проектов. Привлекательность данной формы объясняется, прежде всего: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107504" y="1481328"/>
            <a:ext cx="8579296" cy="4525963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подготовка для банка-кредитора бизнес-плана инвестиционного проекта;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имущественное обеспечение возврата кредита;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предоставление банку-кредитору исчерпывающей информации, подтверждающей устойчивое финансовое состояние и инвестиционную кредитоспособность заемщика;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выполнение гарантийных обязательств - ограничений, накладываемых на заемщика кредитором;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обеспечение контроля кредитора за целевым расходованием средств по кредиту, предназначенного для финансирования конкретного инвестиционного проекта.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rmAutofit fontScale="90000"/>
          </a:bodyPr>
          <a:lstStyle/>
          <a:p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Для получения инвестиционного кредита необходимо соблюдение следующих условий:</a:t>
            </a:r>
            <a:endParaRPr lang="ru-RU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500034" y="3071810"/>
            <a:ext cx="8186766" cy="2935481"/>
          </a:xfrm>
        </p:spPr>
        <p:txBody>
          <a:bodyPr/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по вновь начинаемым стройкам и объектам - после сдачи их в эксплуатацию в сроки, определенные в кредитном договоре;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по объектам, сооружаемым на действующих предприятиях, ежемесячно с даты получения этих средств.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368544"/>
          </a:xfrm>
        </p:spPr>
        <p:txBody>
          <a:bodyPr>
            <a:noAutofit/>
          </a:bodyPr>
          <a:lstStyle/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Проценты за пользование кредитными ресурсами начисляются с даты их предоставления в соответствии с заключенным договором между предприятием и банком. Погашение процентов за пользование заемными средствами осуществляется: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39552" y="274638"/>
            <a:ext cx="8280920" cy="5674642"/>
          </a:xfrm>
        </p:spPr>
        <p:txBody>
          <a:bodyPr>
            <a:noAutofit/>
          </a:bodyPr>
          <a:lstStyle/>
          <a:p>
            <a:r>
              <a:rPr lang="ru-RU" sz="3600" i="1" dirty="0">
                <a:latin typeface="Times New Roman" pitchFamily="18" charset="0"/>
                <a:cs typeface="Times New Roman" pitchFamily="18" charset="0"/>
              </a:rPr>
              <a:t>Целевые облигационные займы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представляют собой выпуск предприятием, инициатором инвестиционного проекта особых долгосрочных облигаций, средства от размещения которых на рынке пойдут, как обещает предприятие, исключительно на финансирование объявленного инвестиционного проекта. 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179512" y="1214422"/>
            <a:ext cx="8821644" cy="5143536"/>
          </a:xfrm>
        </p:spPr>
        <p:txBody>
          <a:bodyPr>
            <a:normAutofit fontScale="62500" lnSpcReduction="20000"/>
          </a:bodyPr>
          <a:lstStyle/>
          <a:p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под этот кредит каждому кредитору по отдельности не нужно представлять специальное имущественное обеспечение;</a:t>
            </a:r>
          </a:p>
          <a:p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нет необходимости разработки дорогостоящей версии бизнес-плана инвестиционного проекта;</a:t>
            </a:r>
          </a:p>
          <a:p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покупателю выпускаемых облигаций не нужно по отдельности показывать внутреннюю финансовую информацию;</a:t>
            </a:r>
          </a:p>
          <a:p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предприятие имеет возможность на вторичном рынке выкупить собственные ранее размещенные облигации и сэкономить средства, направляемые на выплату купонного дохода;</a:t>
            </a:r>
          </a:p>
          <a:p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возможность доступа напрямую к денежным ресурсам инвестора;</a:t>
            </a:r>
          </a:p>
          <a:p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ввиду раздробленности большого количества держателей облигаций мала вероятность вмешательства кредитора во внутренние дела заемщика.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Autofit/>
          </a:bodyPr>
          <a:lstStyle/>
          <a:p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При этом предприятие-заемщик получает следующие преимущества: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28596" y="2071678"/>
            <a:ext cx="8258204" cy="3935613"/>
          </a:xfrm>
        </p:spPr>
        <p:txBody>
          <a:bodyPr>
            <a:normAutofit/>
          </a:bodyPr>
          <a:lstStyle/>
          <a:p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затратность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процедуры заимствования;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преимущества облигационных займов проявляются только в случае больших объемов заимствования;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эмиссию облигаций могут позволить себе только крупные компании.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28596" y="1142984"/>
            <a:ext cx="8229600" cy="511156"/>
          </a:xfrm>
        </p:spPr>
        <p:txBody>
          <a:bodyPr>
            <a:normAutofit fontScale="90000"/>
          </a:bodyPr>
          <a:lstStyle/>
          <a:p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Недостатки целевых облигационных займов: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71472" y="2357430"/>
            <a:ext cx="8229600" cy="1143000"/>
          </a:xfrm>
        </p:spPr>
        <p:txBody>
          <a:bodyPr/>
          <a:lstStyle/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5. Ипотечное кредитование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511816"/>
          </a:xfrm>
        </p:spPr>
        <p:txBody>
          <a:bodyPr>
            <a:noAutofit/>
          </a:bodyPr>
          <a:lstStyle/>
          <a:p>
            <a:r>
              <a:rPr lang="ru-RU" sz="3200" b="0" dirty="0">
                <a:effectLst/>
                <a:latin typeface="Times New Roman" pitchFamily="18" charset="0"/>
                <a:cs typeface="Times New Roman" pitchFamily="18" charset="0"/>
              </a:rPr>
              <a:t>Существуют два понятия: залог и ипотека. </a:t>
            </a:r>
            <a:br>
              <a:rPr lang="ru-RU" sz="3200" b="0" dirty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3200" dirty="0">
                <a:effectLst/>
                <a:latin typeface="Times New Roman" pitchFamily="18" charset="0"/>
                <a:cs typeface="Times New Roman" pitchFamily="18" charset="0"/>
              </a:rPr>
              <a:t>Залог</a:t>
            </a:r>
            <a:r>
              <a:rPr lang="ru-RU" sz="3200" b="0" dirty="0">
                <a:effectLst/>
                <a:latin typeface="Times New Roman" pitchFamily="18" charset="0"/>
                <a:cs typeface="Times New Roman" pitchFamily="18" charset="0"/>
              </a:rPr>
              <a:t> - способ обеспечения обязательства. Возникает из договора или закона. </a:t>
            </a:r>
            <a:br>
              <a:rPr lang="ru-RU" sz="3200" b="0" dirty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3200" dirty="0">
                <a:effectLst/>
                <a:latin typeface="Times New Roman" pitchFamily="18" charset="0"/>
                <a:cs typeface="Times New Roman" pitchFamily="18" charset="0"/>
              </a:rPr>
              <a:t>Ипотека </a:t>
            </a:r>
            <a:r>
              <a:rPr lang="ru-RU" sz="3200" b="0" dirty="0">
                <a:effectLst/>
                <a:latin typeface="Times New Roman" pitchFamily="18" charset="0"/>
                <a:cs typeface="Times New Roman" pitchFamily="18" charset="0"/>
              </a:rPr>
              <a:t>- разновидность залога именно недвижимого имущества (главным образом земли и строений) с целью получения ссуды. Ипотека предоставляет право преимущественного удовлетворения требований залогодержателя к должнику-залогодателю в пределах суммы зарегистрированного залога.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857224" y="2071678"/>
            <a:ext cx="7829576" cy="3935613"/>
          </a:xfrm>
        </p:spPr>
        <p:txBody>
          <a:bodyPr/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залог имущества; 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возможность получения под залог одного и того же имущества добавочных ипотечных ссуд под вторую, третью и т.д. закладные; 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обязательная регистрация залога в земельных книгах.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>
                <a:latin typeface="Times New Roman" pitchFamily="18" charset="0"/>
                <a:cs typeface="Times New Roman" pitchFamily="18" charset="0"/>
              </a:rPr>
              <a:t>Для ипотеки характерно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4348" y="1214422"/>
            <a:ext cx="750099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Под 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методами финансирования систем управления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понимается совокупность приемов и способов их финансирования в целях повышения эффективности хозяйствующих объектов. </a:t>
            </a: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Они базируются на таких концепциях, как временная ценность денежных ресурсов, денежные потоки, предпринимательские и финансовые риски, эффективные рынки инвестиционных ресурсов. 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940444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Ипотечное кредитование - </a:t>
            </a:r>
            <a:r>
              <a:rPr lang="ru-RU" b="0" dirty="0">
                <a:latin typeface="Times New Roman" pitchFamily="18" charset="0"/>
                <a:cs typeface="Times New Roman" pitchFamily="18" charset="0"/>
              </a:rPr>
              <a:t>предоставление кредитов на приобретение и строительство (реконструкцию) объектов недвижимости - является формой кредитных отношений, выполняющей важные экономические и социальные функции, предполагающей взаимодействие многих рыночных субъектов. 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6106690"/>
          </a:xfrm>
        </p:spPr>
        <p:txBody>
          <a:bodyPr>
            <a:normAutofit/>
          </a:bodyPr>
          <a:lstStyle/>
          <a:p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Привлекательность ипотечного кредитования </a:t>
            </a:r>
            <a:r>
              <a:rPr lang="ru-RU" sz="3200" b="0" dirty="0">
                <a:latin typeface="Times New Roman" pitchFamily="18" charset="0"/>
                <a:cs typeface="Times New Roman" pitchFamily="18" charset="0"/>
              </a:rPr>
              <a:t>обусловлена рядом специфических особенностей недвижимости как физического ресурса и как экономического актива, т. е. привлекательностью недвижимости как объекта кредитования. 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стационарность, прочная связь с землей или неподвижность 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неперемещаемость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уникальность и вытекающая отсюда разнородность объектов недвижимости как объектов кредитования;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ограниченность числа объектов, вытекающая из ограниченности земли;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долговечность объектов недвижимости и длительность их создания.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14282" y="274638"/>
            <a:ext cx="8572560" cy="1143000"/>
          </a:xfrm>
        </p:spPr>
        <p:txBody>
          <a:bodyPr>
            <a:normAutofit/>
          </a:bodyPr>
          <a:lstStyle/>
          <a:p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Особенности недвижимости как физического ресурса: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1484784"/>
            <a:ext cx="8643998" cy="4658860"/>
          </a:xfrm>
        </p:spPr>
        <p:txBody>
          <a:bodyPr>
            <a:noAutofit/>
          </a:bodyPr>
          <a:lstStyle/>
          <a:p>
            <a:pPr lvl="0">
              <a:spcBef>
                <a:spcPts val="0"/>
              </a:spcBef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необходимость высокого «порогового» уровня инвестиций;</a:t>
            </a:r>
          </a:p>
          <a:p>
            <a:pPr lvl="0">
              <a:spcBef>
                <a:spcPts val="0"/>
              </a:spcBef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неравномерные денежные потоки;</a:t>
            </a:r>
          </a:p>
          <a:p>
            <a:pPr lvl="0">
              <a:spcBef>
                <a:spcPts val="0"/>
              </a:spcBef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необходимость в связи с этим в квалифицированном управлении;</a:t>
            </a:r>
          </a:p>
          <a:p>
            <a:pPr lvl="0">
              <a:spcBef>
                <a:spcPts val="0"/>
              </a:spcBef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возможность разделения юридических прав;</a:t>
            </a:r>
          </a:p>
          <a:p>
            <a:pPr lvl="0">
              <a:spcBef>
                <a:spcPts val="0"/>
              </a:spcBef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сложность и гибкость системы финансирования;</a:t>
            </a:r>
          </a:p>
          <a:p>
            <a:pPr lvl="0">
              <a:spcBef>
                <a:spcPts val="0"/>
              </a:spcBef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сохранность инвестируемых средств;</a:t>
            </a:r>
          </a:p>
          <a:p>
            <a:pPr lvl="0">
              <a:spcBef>
                <a:spcPts val="0"/>
              </a:spcBef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присущие только данному активу определенные виды рисков и другие.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85720" y="274638"/>
            <a:ext cx="8572560" cy="1143000"/>
          </a:xfrm>
        </p:spPr>
        <p:txBody>
          <a:bodyPr>
            <a:normAutofit/>
          </a:bodyPr>
          <a:lstStyle/>
          <a:p>
            <a:r>
              <a:rPr lang="ru-RU" sz="3200" i="1" dirty="0">
                <a:latin typeface="Times New Roman" pitchFamily="18" charset="0"/>
                <a:cs typeface="Times New Roman" pitchFamily="18" charset="0"/>
              </a:rPr>
              <a:t>Особенности недвижимости как финансового актива: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требования кредитора обеспечены недвижимым имуществом;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ипотека возникает только тогда, когда залогодатель обладает предметом ипотеки на правах частной собственности;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ипотека существует только на определенный срок и в размере требования;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ипотека носит долгосрочный характер;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выдаваемая ссуда значительна по сумме;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ссуда под недвижимость выдается в размере значительно меньшем, чем рыночная стоимость объекта ипотеки.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i="1" dirty="0">
                <a:latin typeface="Times New Roman" pitchFamily="18" charset="0"/>
                <a:cs typeface="Times New Roman" pitchFamily="18" charset="0"/>
              </a:rPr>
              <a:t>Специфические черты ипотечного кредита: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28596" y="1928802"/>
            <a:ext cx="8258204" cy="4078489"/>
          </a:xfrm>
        </p:spPr>
        <p:txBody>
          <a:bodyPr>
            <a:norm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становление ипотечного бизнеса позитивно сказывается на развитии реального сектора экономики, 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оказывает положительное влияние на преодоление социальной нестабильности в обществе, 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играет важную роль в повышении стабильности и эффективности банковской и в целом кредитной системы страны.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1143000"/>
          </a:xfrm>
        </p:spPr>
        <p:txBody>
          <a:bodyPr>
            <a:noAutofit/>
          </a:bodyPr>
          <a:lstStyle/>
          <a:p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Ипотечное кредитование является мощным инструментом экономического развития во многих странах мира: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Основными методами финансирования могут быть: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71604" y="2214554"/>
            <a:ext cx="7115196" cy="3792737"/>
          </a:xfrm>
        </p:spPr>
        <p:txBody>
          <a:bodyPr/>
          <a:lstStyle/>
          <a:p>
            <a:pPr lvl="0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государственное;</a:t>
            </a:r>
          </a:p>
          <a:p>
            <a:pPr lvl="0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внебюджетное;</a:t>
            </a:r>
          </a:p>
          <a:p>
            <a:pPr lvl="0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самофинансирование;</a:t>
            </a:r>
          </a:p>
          <a:p>
            <a:pPr lvl="0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банковское кредитование;</a:t>
            </a:r>
          </a:p>
          <a:p>
            <a:pPr lvl="0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лизинг;</a:t>
            </a:r>
          </a:p>
          <a:p>
            <a:pPr lvl="0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венчурный капитал;</a:t>
            </a:r>
          </a:p>
          <a:p>
            <a:pPr lvl="0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проектное финансирование.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14282" y="274638"/>
            <a:ext cx="8643998" cy="5654692"/>
          </a:xfrm>
        </p:spPr>
        <p:txBody>
          <a:bodyPr>
            <a:normAutofit fontScale="90000"/>
          </a:bodyPr>
          <a:lstStyle/>
          <a:p>
            <a:r>
              <a:rPr lang="ru-RU" sz="3600" dirty="0">
                <a:effectLst/>
                <a:latin typeface="Times New Roman" pitchFamily="18" charset="0"/>
                <a:cs typeface="Times New Roman" pitchFamily="18" charset="0"/>
              </a:rPr>
              <a:t>Государственное финансирование систем управления на уровне экономической системы страны</a:t>
            </a:r>
            <a:r>
              <a:rPr lang="ru-RU" sz="3600">
                <a:effectLst/>
                <a:latin typeface="Times New Roman" pitchFamily="18" charset="0"/>
                <a:cs typeface="Times New Roman" pitchFamily="18" charset="0"/>
              </a:rPr>
              <a:t>, региона </a:t>
            </a:r>
            <a:r>
              <a:rPr lang="ru-RU" sz="3600" dirty="0">
                <a:effectLst/>
                <a:latin typeface="Times New Roman" pitchFamily="18" charset="0"/>
                <a:cs typeface="Times New Roman" pitchFamily="18" charset="0"/>
              </a:rPr>
              <a:t>и организаций может осуществляться на возвратной, безвозвратной или смешанной основе</a:t>
            </a:r>
            <a:r>
              <a:rPr lang="ru-RU" sz="3600">
                <a:effectLst/>
                <a:latin typeface="Times New Roman" pitchFamily="18" charset="0"/>
                <a:cs typeface="Times New Roman" pitchFamily="18" charset="0"/>
              </a:rPr>
              <a:t>. </a:t>
            </a:r>
            <a:br>
              <a:rPr lang="ru-RU" sz="360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3600">
                <a:effectLst/>
                <a:latin typeface="Times New Roman" pitchFamily="18" charset="0"/>
                <a:cs typeface="Times New Roman" pitchFamily="18" charset="0"/>
              </a:rPr>
              <a:t>Такое </a:t>
            </a:r>
            <a:r>
              <a:rPr lang="ru-RU" sz="3600" dirty="0">
                <a:effectLst/>
                <a:latin typeface="Times New Roman" pitchFamily="18" charset="0"/>
                <a:cs typeface="Times New Roman" pitchFamily="18" charset="0"/>
              </a:rPr>
              <a:t>финансирование направляется для решения задач, обеспечивающих структурную перестройку производственного и непроизводственного потенциала России.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714348" y="1857364"/>
            <a:ext cx="7972452" cy="4149927"/>
          </a:xfrm>
        </p:spPr>
        <p:txBody>
          <a:bodyPr>
            <a:norm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Выбор проектов на первом этапе осуществляется на конкурсной основе исходя из федеральной государственной необходимости. 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На втором этапе проводятся подрядные торги заказчиков по строительству отобранных объектов и заключаются государственные контракты. 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Третий этап характеризуется выбором системы финансирования. 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i="1" dirty="0">
                <a:latin typeface="Times New Roman" pitchFamily="18" charset="0"/>
                <a:cs typeface="Times New Roman" pitchFamily="18" charset="0"/>
              </a:rPr>
              <a:t>Конкретные инвестиционные проекты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при создании систем управления для государственной поддержки отбираются в три этапа: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500034" y="2357430"/>
            <a:ext cx="8358246" cy="3786214"/>
          </a:xfrm>
        </p:spPr>
        <p:txBody>
          <a:bodyPr>
            <a:normAutofit fontScale="92500"/>
          </a:bodyPr>
          <a:lstStyle/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фондов по поддержке малого предпринимательства;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пенсионных фондов, в том числе негосударственных;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страховых фондов;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других фондов;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отчислений от прибыли организаций;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целевых кредитов банков под государственные гарантии;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средств инвестиционных компаний;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иностранных инвестиций.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85720" y="214290"/>
            <a:ext cx="8643998" cy="1725602"/>
          </a:xfrm>
        </p:spPr>
        <p:txBody>
          <a:bodyPr>
            <a:noAutofit/>
          </a:bodyPr>
          <a:lstStyle/>
          <a:p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Внебюджетные источники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>
                <a:effectLst/>
                <a:latin typeface="Times New Roman" pitchFamily="18" charset="0"/>
                <a:cs typeface="Times New Roman" pitchFamily="18" charset="0"/>
              </a:rPr>
              <a:t>финансирования, привлекаемые для реализации инвестиционных проектов и целевых комплексных программ могут быть получены за счет: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714348" y="2500306"/>
            <a:ext cx="7972452" cy="3506985"/>
          </a:xfrm>
        </p:spPr>
        <p:txBody>
          <a:bodyPr/>
          <a:lstStyle/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государство имеет возможность с помощью внебюджетных средств вмешиваться в финансово-хозяйственную деятельность организаций;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возможность инвестировать различные формы предпринимательства и инновационных проектов;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осуществлять функции контроля со стороны государства за использованием внебюджетных средств.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28662" y="214290"/>
            <a:ext cx="7758138" cy="2214578"/>
          </a:xfrm>
        </p:spPr>
        <p:txBody>
          <a:bodyPr>
            <a:noAutofit/>
          </a:bodyPr>
          <a:lstStyle/>
          <a:p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Внебюджетные источники финансирования имеют определенные особенности: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125</TotalTime>
  <Words>1922</Words>
  <Application>Microsoft Office PowerPoint</Application>
  <PresentationFormat>Экран (4:3)</PresentationFormat>
  <Paragraphs>151</Paragraphs>
  <Slides>45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45</vt:i4>
      </vt:variant>
    </vt:vector>
  </HeadingPairs>
  <TitlesOfParts>
    <vt:vector size="51" baseType="lpstr">
      <vt:lpstr>Lucida Sans Unicode</vt:lpstr>
      <vt:lpstr>Times New Roman</vt:lpstr>
      <vt:lpstr>Verdana</vt:lpstr>
      <vt:lpstr>Wingdings 2</vt:lpstr>
      <vt:lpstr>Wingdings 3</vt:lpstr>
      <vt:lpstr>Открытая</vt:lpstr>
      <vt:lpstr>Тема 4: «Формы и методы финансирования инвестиций»</vt:lpstr>
      <vt:lpstr>1. Классификация методов и форм самофинансирования</vt:lpstr>
      <vt:lpstr>Презентация PowerPoint</vt:lpstr>
      <vt:lpstr>Презентация PowerPoint</vt:lpstr>
      <vt:lpstr>Основными методами финансирования могут быть:</vt:lpstr>
      <vt:lpstr>Государственное финансирование систем управления на уровне экономической системы страны, региона и организаций может осуществляться на возвратной, безвозвратной или смешанной основе.  Такое финансирование направляется для решения задач, обеспечивающих структурную перестройку производственного и непроизводственного потенциала России. </vt:lpstr>
      <vt:lpstr>Конкретные инвестиционные проекты при создании систем управления для государственной поддержки отбираются в три этапа:</vt:lpstr>
      <vt:lpstr>Внебюджетные источники финансирования, привлекаемые для реализации инвестиционных проектов и целевых комплексных программ могут быть получены за счет:</vt:lpstr>
      <vt:lpstr>Внебюджетные источники финансирования имеют определенные особенности:</vt:lpstr>
      <vt:lpstr>Сущность самофинансирования состоит в том, что после исключения из доходов налогов и других обязательных платежей в бюджет, все оставшиеся денежные ресурсы остаются в распоряжении трудового коллектива организации. Формирование системы самофинансирования осуществляется в основном за счет прибыли и амортизационных отчислений. </vt:lpstr>
      <vt:lpstr>Одним из направлений самофинансирования является эмиссия ценных бумаг в акционерных обществах – акционерное финансирование. Акционерное финансирование включает в себя следующие действия организаций:</vt:lpstr>
      <vt:lpstr>Коэффициент самофинансирования (Кс) определяется по следующей формуле:</vt:lpstr>
      <vt:lpstr>2. Амортизация, как основной источник самофинансирования</vt:lpstr>
      <vt:lpstr>Амортизация - это процесс переноса цены основных фондов на производимую продукцию в течение их нормативного срока работы. К основным средствам как совокупности материально-вещественных ценностей, используемых в качестве средств труда при производстве продукции, выполнении работ или оказании услуг, либо для управления организации в течение периода, превышающего 12 месяцев, или обычного операционного цикла, если он превышает 12 месяцев. К ним относятся здания, сооружения, рабочие и силовые машины и оборудование, измерительные и регулирующие приборы и устройства, вычислительная техника, транспортные средства, инструмент, производственный и хозяйственный инвентарь и принадлежности, рабочий и продуктивный скот, многолетние насаждения, внутрихозяйственные дороги и прочие основные средства (Приказ Минфина России от 29.07.1998 № 34н (ред. от 29.03.2017) «Об утверждении Положения по ведению бухгалтерского учета и бухгалтерской отчетности в Российской Федерации» (Зарегистрировано в Минюсте России 27.08.1998 № 1598)).</vt:lpstr>
      <vt:lpstr>Амортизационные отчисления предназначаются для возмещения стоимости основных фондов, накопления средств на их обновление и списываются на себестоимость продукции. </vt:lpstr>
      <vt:lpstr>Амортизационные отчисления представляют собой самую значительную долю в общей сумме инвестиций, направляемых на поддержание и развитие основных фондов. Поэтому выбор рациональных способов учета основных средств, оценка их величины и особенно рационализация методов расчета амортизационных отчислений для организации имеет большое значение. </vt:lpstr>
      <vt:lpstr>Срок полезного использования основных средств - это срок, который определяется или доходностью организации от использования конкретного объек­та основных средств, или сроком, в течение которого конкретный объект основных средств отвечает целям деятельности. </vt:lpstr>
      <vt:lpstr>Этот срок может быть определен исходя из:</vt:lpstr>
      <vt:lpstr>Нa учет основные средства ставятся по первоначальной стоимости, но она по-разному определяется. Чаще всего первоначальная стоимость слагается из суммы фактических затрат на приобретение, сооружение и изготовление объекта, но при этом исключаются НДС и другие возмещаемые налоги. </vt:lpstr>
      <vt:lpstr>Способы расчета амортизационных отчислений:</vt:lpstr>
      <vt:lpstr>3. Прибыль как источник самофинансирования</vt:lpstr>
      <vt:lpstr>Важнейшими источниками инвестирования на уровне организации являются амортизационные отчисления и часть средств из прибыли.  Прибыль - это денежное выражение основной части денежных накоплений, создаваемых предприятиями любой формы собственности.</vt:lpstr>
      <vt:lpstr>Прибыль как экономическая категория отражает чистый доход, созданный в сфере материального производства в процессе хозяйственной и коммерческой деятельности. </vt:lpstr>
      <vt:lpstr>Налогооблагаемая прибыль (убыток) - величина прибыли (убытка) за период, определяемая в соответствии с правилами налогообложения, на основе которой рассчитывается налог на прибыль, подлежащий уплате (к возмещению). Чистая прибыль - это прибыль, остающаяся в распоряжении предприятия после уплаты налога на прибыль.</vt:lpstr>
      <vt:lpstr>Достоинства данного источника финансирования:</vt:lpstr>
      <vt:lpstr>Недостатки использования прибыли в качестве источника финансирования:</vt:lpstr>
      <vt:lpstr>Все организации независимо от организационно-правовой формы, отраслевой принадлежности получили право уменьшать налогооблагаемую прибыль на сумму прибыли направленную:</vt:lpstr>
      <vt:lpstr>За счет чистой прибыли осуществляются следующие расходы организации:</vt:lpstr>
      <vt:lpstr>4. Кредитное финансирование инвестиционных проектов</vt:lpstr>
      <vt:lpstr>Основными формами кредитного финансирования выступают инвестиционные кредиты банков и целевые облигационные займы.</vt:lpstr>
      <vt:lpstr>Инвестиционные кредиты банков выступают как одна из наиболее эффективных форм внешнего финансирования инвестиционных проектов. Привлекательность данной формы объясняется, прежде всего:</vt:lpstr>
      <vt:lpstr>Для получения инвестиционного кредита необходимо соблюдение следующих условий:</vt:lpstr>
      <vt:lpstr>Проценты за пользование кредитными ресурсами начисляются с даты их предоставления в соответствии с заключенным договором между предприятием и банком. Погашение процентов за пользование заемными средствами осуществляется:</vt:lpstr>
      <vt:lpstr>Целевые облигационные займы представляют собой выпуск предприятием, инициатором инвестиционного проекта особых долгосрочных облигаций, средства от размещения которых на рынке пойдут, как обещает предприятие, исключительно на финансирование объявленного инвестиционного проекта. </vt:lpstr>
      <vt:lpstr>При этом предприятие-заемщик получает следующие преимущества:</vt:lpstr>
      <vt:lpstr>Недостатки целевых облигационных займов:</vt:lpstr>
      <vt:lpstr>5. Ипотечное кредитование</vt:lpstr>
      <vt:lpstr>Существуют два понятия: залог и ипотека.  Залог - способ обеспечения обязательства. Возникает из договора или закона.  Ипотека - разновидность залога именно недвижимого имущества (главным образом земли и строений) с целью получения ссуды. Ипотека предоставляет право преимущественного удовлетворения требований залогодержателя к должнику-залогодателю в пределах суммы зарегистрированного залога.</vt:lpstr>
      <vt:lpstr>Для ипотеки характерно: </vt:lpstr>
      <vt:lpstr>Ипотечное кредитование - предоставление кредитов на приобретение и строительство (реконструкцию) объектов недвижимости - является формой кредитных отношений, выполняющей важные экономические и социальные функции, предполагающей взаимодействие многих рыночных субъектов. </vt:lpstr>
      <vt:lpstr>Привлекательность ипотечного кредитования обусловлена рядом специфических особенностей недвижимости как физического ресурса и как экономического актива, т. е. привлекательностью недвижимости как объекта кредитования. </vt:lpstr>
      <vt:lpstr>Особенности недвижимости как физического ресурса:</vt:lpstr>
      <vt:lpstr>Особенности недвижимости как финансового актива:</vt:lpstr>
      <vt:lpstr>Специфические черты ипотечного кредита:</vt:lpstr>
      <vt:lpstr>Ипотечное кредитование является мощным инструментом экономического развития во многих странах мира: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4: «Формы и методы финансирования инвестиций»</dc:title>
  <dc:creator>Людмила Латышева</dc:creator>
  <cp:lastModifiedBy>Людмила Латышева</cp:lastModifiedBy>
  <cp:revision>53</cp:revision>
  <dcterms:created xsi:type="dcterms:W3CDTF">2018-02-11T15:10:00Z</dcterms:created>
  <dcterms:modified xsi:type="dcterms:W3CDTF">2023-03-10T05:18:00Z</dcterms:modified>
</cp:coreProperties>
</file>